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4"/>
  </p:notesMasterIdLst>
  <p:handoutMasterIdLst>
    <p:handoutMasterId r:id="rId25"/>
  </p:handoutMasterIdLst>
  <p:sldIdLst>
    <p:sldId id="890" r:id="rId2"/>
    <p:sldId id="900" r:id="rId3"/>
    <p:sldId id="891" r:id="rId4"/>
    <p:sldId id="892" r:id="rId5"/>
    <p:sldId id="893" r:id="rId6"/>
    <p:sldId id="894" r:id="rId7"/>
    <p:sldId id="864" r:id="rId8"/>
    <p:sldId id="877" r:id="rId9"/>
    <p:sldId id="868" r:id="rId10"/>
    <p:sldId id="872" r:id="rId11"/>
    <p:sldId id="871" r:id="rId12"/>
    <p:sldId id="895" r:id="rId13"/>
    <p:sldId id="878" r:id="rId14"/>
    <p:sldId id="881" r:id="rId15"/>
    <p:sldId id="884" r:id="rId16"/>
    <p:sldId id="882" r:id="rId17"/>
    <p:sldId id="883" r:id="rId18"/>
    <p:sldId id="889" r:id="rId19"/>
    <p:sldId id="896" r:id="rId20"/>
    <p:sldId id="897" r:id="rId21"/>
    <p:sldId id="898" r:id="rId22"/>
    <p:sldId id="89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50" autoAdjust="0"/>
    <p:restoredTop sz="95660" autoAdjust="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3DBE2C-C2A7-4F30-A60E-15B56985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B89D7-489E-43BD-BEDB-DCFBEB983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3B89B-026B-4173-A185-1821968D34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2D46D-6556-417B-8661-796866376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CB7CD-79C9-4733-890C-B1A153D07B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F59B-8DBB-43AB-A228-8900BB51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909E-6BA3-4DF7-A53D-18F5797F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C8FD8-E7D8-4A0E-B34D-E0D93793F3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1DA8C-627E-4012-924C-5E85C7D1C0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A78D0-0A44-4D65-B73A-38EA7B4EE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A7A29-D607-4A59-A50F-98258010FD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93648-BA9C-4256-A3FD-0EC8DC30E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EDB1F-FDC2-455F-B56E-EF1E55C49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C73B-A789-4AA6-B995-D354514A7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F18EDFC-ED2C-4F89-B832-5E0FF58C5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F56B229-A2F4-4FAD-A26E-CC60B2E8FD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7851775" cy="38862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             CHAPTER-05</a:t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FRANCIS TURBINE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SUB: FLUIDS MECHANICS &amp;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MACHINERY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Prepared By: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Ms.Nilesha U.Patil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verhead"/>
          <p:cNvPicPr>
            <a:picLocks noChangeAspect="1" noChangeArrowheads="1"/>
          </p:cNvPicPr>
          <p:nvPr/>
        </p:nvPicPr>
        <p:blipFill>
          <a:blip r:embed="rId2" cstate="print"/>
          <a:srcRect t="11292" b="11292"/>
          <a:stretch>
            <a:fillRect/>
          </a:stretch>
        </p:blipFill>
        <p:spPr bwMode="auto">
          <a:xfrm>
            <a:off x="228600" y="1828800"/>
            <a:ext cx="86868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181600" y="1295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b="1"/>
              <a:t>X blade  runner</a:t>
            </a:r>
            <a:endParaRPr lang="nb-NO" sz="2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b="1" dirty="0"/>
              <a:t>Traditional  runner</a:t>
            </a:r>
            <a:endParaRPr lang="nb-NO" sz="2400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sz="2800" smtClean="0"/>
              <a:t>The Francis Runner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AVTRY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87920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Francis Turbine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Penstock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It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large size conduit which conveys water from the upstream to the dam/reservoir to the turbine runner.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Spiral Casing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It constitutes a closed passage whose cross-sectional area gradually decreases along the flow direction; area is maximum at inlet and nearly zero at exit.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 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Vanes: These vanes direct the water on to the runner at an angle appropriate to the design, the motion of them is given by means of hand wheel or by a governor.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Governing Mechanism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It changes the position of the guide blades/vanes to affect a variation in water flow rate, when the load conditions on the turbine change.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Runner and Runner Blades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driving force on the runner is both due to impulse and reaction effect. The number of runner blades usually varies between 16 to 24.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Draft Tube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It is gradually expanding tube which discharges water, passing through the runner to the tail race.</a:t>
            </a:r>
          </a:p>
          <a:p>
            <a:r>
              <a:rPr lang="en-US" sz="1600" dirty="0" smtClean="0"/>
              <a:t>Hydraulic efficiency varies between 85-90%.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1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smtClean="0"/>
              <a:t>Francis Turbine Power Plant : A Continuous Hydraulic System</a:t>
            </a:r>
          </a:p>
        </p:txBody>
      </p:sp>
      <p:pic>
        <p:nvPicPr>
          <p:cNvPr id="5" name="Content Placeholder 4" descr="francis-turb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430" y="1790700"/>
            <a:ext cx="7153141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0"/>
          <a:ext cx="5029200" cy="6365702"/>
        </p:xfrm>
        <a:graphic>
          <a:graphicData uri="http://schemas.openxmlformats.org/presentationml/2006/ole">
            <p:oleObj spid="_x0000_s4098" name="Bitmap Image" r:id="rId3" imgW="2905531" imgH="3677163" progId="PBrush">
              <p:embed/>
            </p:oleObj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3962400"/>
            <a:ext cx="3962400" cy="1219200"/>
          </a:xfrm>
        </p:spPr>
        <p:txBody>
          <a:bodyPr/>
          <a:lstStyle/>
          <a:p>
            <a:r>
              <a:rPr lang="en-US" sz="2800" dirty="0" smtClean="0"/>
              <a:t>Parts of A Francis Turbine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105400" y="457200"/>
          <a:ext cx="3609716" cy="3048000"/>
        </p:xfrm>
        <a:graphic>
          <a:graphicData uri="http://schemas.openxmlformats.org/presentationml/2006/ole">
            <p:oleObj spid="_x0000_s4100" name="Bitmap Image" r:id="rId4" imgW="3914286" imgH="33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1" name="Picture 3"/>
          <p:cNvPicPr>
            <a:picLocks noChangeAspect="1" noChangeArrowheads="1"/>
          </p:cNvPicPr>
          <p:nvPr/>
        </p:nvPicPr>
        <p:blipFill>
          <a:blip r:embed="rId4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2" name="Picture 4"/>
          <p:cNvPicPr>
            <a:picLocks noChangeAspect="1" noChangeArrowheads="1"/>
          </p:cNvPicPr>
          <p:nvPr/>
        </p:nvPicPr>
        <p:blipFill>
          <a:blip r:embed="rId5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3" name="Picture 5"/>
          <p:cNvPicPr>
            <a:picLocks noChangeAspect="1" noChangeArrowheads="1"/>
          </p:cNvPicPr>
          <p:nvPr/>
        </p:nvPicPr>
        <p:blipFill>
          <a:blip r:embed="rId6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4" name="Picture 6"/>
          <p:cNvPicPr>
            <a:picLocks noChangeAspect="1" noChangeArrowheads="1"/>
          </p:cNvPicPr>
          <p:nvPr/>
        </p:nvPicPr>
        <p:blipFill>
          <a:blip r:embed="rId7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5" name="Picture 7"/>
          <p:cNvPicPr>
            <a:picLocks noChangeAspect="1" noChangeArrowheads="1"/>
          </p:cNvPicPr>
          <p:nvPr/>
        </p:nvPicPr>
        <p:blipFill>
          <a:blip r:embed="rId8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6" name="Picture 8"/>
          <p:cNvPicPr>
            <a:picLocks noChangeAspect="1" noChangeArrowheads="1"/>
          </p:cNvPicPr>
          <p:nvPr/>
        </p:nvPicPr>
        <p:blipFill>
          <a:blip r:embed="rId9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7" name="Picture 9"/>
          <p:cNvPicPr>
            <a:picLocks noChangeAspect="1" noChangeArrowheads="1"/>
          </p:cNvPicPr>
          <p:nvPr/>
        </p:nvPicPr>
        <p:blipFill>
          <a:blip r:embed="rId10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8" name="Picture 10"/>
          <p:cNvPicPr>
            <a:picLocks noChangeAspect="1" noChangeArrowheads="1"/>
          </p:cNvPicPr>
          <p:nvPr/>
        </p:nvPicPr>
        <p:blipFill>
          <a:blip r:embed="rId11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9" name="Picture 11"/>
          <p:cNvPicPr>
            <a:picLocks noChangeAspect="1" noChangeArrowheads="1"/>
          </p:cNvPicPr>
          <p:nvPr/>
        </p:nvPicPr>
        <p:blipFill>
          <a:blip r:embed="rId12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80" name="Picture 12"/>
          <p:cNvPicPr>
            <a:picLocks noChangeAspect="1" noChangeArrowheads="1"/>
          </p:cNvPicPr>
          <p:nvPr/>
        </p:nvPicPr>
        <p:blipFill>
          <a:blip r:embed="rId13" cstate="print"/>
          <a:srcRect l="16026" r="16026"/>
          <a:stretch>
            <a:fillRect/>
          </a:stretch>
        </p:blipFill>
        <p:spPr bwMode="auto">
          <a:xfrm>
            <a:off x="914400" y="36512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81" name="Picture 13"/>
          <p:cNvPicPr>
            <a:picLocks noChangeAspect="1" noChangeArrowheads="1"/>
          </p:cNvPicPr>
          <p:nvPr/>
        </p:nvPicPr>
        <p:blipFill>
          <a:blip r:embed="rId14" cstate="print"/>
          <a:srcRect l="16026" r="16026"/>
          <a:stretch>
            <a:fillRect/>
          </a:stretch>
        </p:blipFill>
        <p:spPr bwMode="auto">
          <a:xfrm>
            <a:off x="914400" y="587375"/>
            <a:ext cx="72850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685800" y="11430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33CC33"/>
                </a:solidFill>
                <a:latin typeface="Arial" pitchFamily="34" charset="0"/>
              </a:rPr>
              <a:t>Water from spiral casing</a:t>
            </a:r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 flipV="1">
            <a:off x="1981200" y="1295400"/>
            <a:ext cx="609600" cy="1524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98384" name="Text Box 16"/>
          <p:cNvSpPr txBox="1">
            <a:spLocks noChangeArrowheads="1"/>
          </p:cNvSpPr>
          <p:nvPr/>
        </p:nvSpPr>
        <p:spPr bwMode="auto">
          <a:xfrm>
            <a:off x="6477000" y="3810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3399"/>
                </a:solidFill>
                <a:latin typeface="Arial" pitchFamily="34" charset="0"/>
              </a:rPr>
              <a:t>Water particle</a:t>
            </a:r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 flipH="1">
            <a:off x="4419600" y="838200"/>
            <a:ext cx="2057400" cy="6858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84" grpId="0"/>
      <p:bldP spid="698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 l="16026" r="16026"/>
          <a:stretch>
            <a:fillRect/>
          </a:stretch>
        </p:blipFill>
        <p:spPr bwMode="auto">
          <a:xfrm>
            <a:off x="806450" y="457200"/>
            <a:ext cx="727075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47" name="Picture 3"/>
          <p:cNvPicPr>
            <a:picLocks noChangeAspect="1" noChangeArrowheads="1"/>
          </p:cNvPicPr>
          <p:nvPr/>
        </p:nvPicPr>
        <p:blipFill>
          <a:blip r:embed="rId4" cstate="print"/>
          <a:srcRect l="16026" r="16026"/>
          <a:stretch>
            <a:fillRect/>
          </a:stretch>
        </p:blipFill>
        <p:spPr bwMode="auto">
          <a:xfrm>
            <a:off x="806450" y="457200"/>
            <a:ext cx="727075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5" cstate="print"/>
          <a:srcRect l="16026" r="16026"/>
          <a:stretch>
            <a:fillRect/>
          </a:stretch>
        </p:blipFill>
        <p:spPr bwMode="auto">
          <a:xfrm>
            <a:off x="806450" y="457200"/>
            <a:ext cx="727075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49" name="Picture 5"/>
          <p:cNvPicPr>
            <a:picLocks noChangeAspect="1" noChangeArrowheads="1"/>
          </p:cNvPicPr>
          <p:nvPr/>
        </p:nvPicPr>
        <p:blipFill>
          <a:blip r:embed="rId6" cstate="print"/>
          <a:srcRect l="16026" r="16026"/>
          <a:stretch>
            <a:fillRect/>
          </a:stretch>
        </p:blipFill>
        <p:spPr bwMode="auto">
          <a:xfrm>
            <a:off x="806450" y="455613"/>
            <a:ext cx="7270750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50" name="Picture 6"/>
          <p:cNvPicPr>
            <a:picLocks noChangeAspect="1" noChangeArrowheads="1"/>
          </p:cNvPicPr>
          <p:nvPr/>
        </p:nvPicPr>
        <p:blipFill>
          <a:blip r:embed="rId7" cstate="print"/>
          <a:srcRect l="16026" r="16026"/>
          <a:stretch>
            <a:fillRect/>
          </a:stretch>
        </p:blipFill>
        <p:spPr bwMode="auto">
          <a:xfrm>
            <a:off x="806450" y="455613"/>
            <a:ext cx="7270750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51" name="Picture 7"/>
          <p:cNvPicPr>
            <a:picLocks noChangeAspect="1" noChangeArrowheads="1"/>
          </p:cNvPicPr>
          <p:nvPr/>
        </p:nvPicPr>
        <p:blipFill>
          <a:blip r:embed="rId8" cstate="print"/>
          <a:srcRect l="16026" r="16026"/>
          <a:stretch>
            <a:fillRect/>
          </a:stretch>
        </p:blipFill>
        <p:spPr bwMode="auto">
          <a:xfrm>
            <a:off x="806450" y="455613"/>
            <a:ext cx="7270750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Line 8"/>
          <p:cNvSpPr>
            <a:spLocks noChangeShapeType="1"/>
          </p:cNvSpPr>
          <p:nvPr/>
        </p:nvSpPr>
        <p:spPr bwMode="auto">
          <a:xfrm>
            <a:off x="3200400" y="182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3657600" y="2085975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Runner inlet (</a:t>
            </a:r>
            <a:r>
              <a:rPr lang="el-GR" sz="1600">
                <a:latin typeface="Arial" pitchFamily="34" charset="0"/>
                <a:cs typeface="Arial" pitchFamily="34" charset="0"/>
              </a:rPr>
              <a:t>Φ</a:t>
            </a:r>
            <a:r>
              <a:rPr lang="en-US" sz="1600">
                <a:latin typeface="Arial" pitchFamily="34" charset="0"/>
                <a:cs typeface="Arial" pitchFamily="34" charset="0"/>
              </a:rPr>
              <a:t> </a:t>
            </a:r>
            <a:r>
              <a:rPr lang="en-US" sz="1600">
                <a:latin typeface="Arial" pitchFamily="34" charset="0"/>
              </a:rPr>
              <a:t>0.870m)</a:t>
            </a:r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>
            <a:off x="2590800" y="22860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11"/>
          <p:cNvSpPr txBox="1">
            <a:spLocks noChangeArrowheads="1"/>
          </p:cNvSpPr>
          <p:nvPr/>
        </p:nvSpPr>
        <p:spPr bwMode="auto">
          <a:xfrm>
            <a:off x="3429000" y="29718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Guide vane outlet for design</a:t>
            </a:r>
            <a:r>
              <a:rPr lang="el-GR" sz="1600">
                <a:latin typeface="GreekC"/>
              </a:rPr>
              <a:t>α</a:t>
            </a:r>
            <a:r>
              <a:rPr lang="en-US" sz="1600">
                <a:latin typeface="Arial" pitchFamily="34" charset="0"/>
              </a:rPr>
              <a:t>) (</a:t>
            </a:r>
            <a:r>
              <a:rPr lang="el-GR" sz="1600">
                <a:latin typeface="Arial" pitchFamily="34" charset="0"/>
                <a:cs typeface="Arial" pitchFamily="34" charset="0"/>
              </a:rPr>
              <a:t>Φ</a:t>
            </a:r>
            <a:r>
              <a:rPr lang="en-US" sz="1600">
                <a:latin typeface="Arial" pitchFamily="34" charset="0"/>
                <a:cs typeface="Arial" pitchFamily="34" charset="0"/>
              </a:rPr>
              <a:t> </a:t>
            </a:r>
            <a:r>
              <a:rPr lang="en-US" sz="1600">
                <a:latin typeface="Arial" pitchFamily="34" charset="0"/>
              </a:rPr>
              <a:t>0.913m)</a:t>
            </a:r>
            <a:endParaRPr lang="el-GR" sz="1600">
              <a:latin typeface="Arial" pitchFamily="34" charset="0"/>
            </a:endParaRPr>
          </a:p>
        </p:txBody>
      </p:sp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3467100" y="44958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Closed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Position</a:t>
            </a:r>
          </a:p>
        </p:txBody>
      </p:sp>
      <p:sp>
        <p:nvSpPr>
          <p:cNvPr id="697357" name="Text Box 13"/>
          <p:cNvSpPr txBox="1">
            <a:spLocks noChangeArrowheads="1"/>
          </p:cNvSpPr>
          <p:nvPr/>
        </p:nvSpPr>
        <p:spPr bwMode="auto">
          <a:xfrm>
            <a:off x="3276600" y="4502150"/>
            <a:ext cx="2362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Max. Opening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7" grpId="0" animBg="1"/>
      <p:bldP spid="6973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 sz="2800" b="1" smtClean="0"/>
              <a:t>Operation of Guide Vanes</a:t>
            </a:r>
          </a:p>
        </p:txBody>
      </p:sp>
      <p:pic>
        <p:nvPicPr>
          <p:cNvPr id="6963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438" r="22438"/>
          <a:stretch>
            <a:fillRect/>
          </a:stretch>
        </p:blipFill>
        <p:spPr>
          <a:xfrm>
            <a:off x="1049338" y="1447800"/>
            <a:ext cx="2513012" cy="2590800"/>
          </a:xfrm>
          <a:noFill/>
        </p:spPr>
      </p:pic>
      <p:pic>
        <p:nvPicPr>
          <p:cNvPr id="6963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9232" r="19232"/>
          <a:stretch>
            <a:fillRect/>
          </a:stretch>
        </p:blipFill>
        <p:spPr>
          <a:xfrm>
            <a:off x="4724400" y="1447800"/>
            <a:ext cx="2667000" cy="2411413"/>
          </a:xfrm>
          <a:noFill/>
        </p:spPr>
      </p:pic>
      <p:pic>
        <p:nvPicPr>
          <p:cNvPr id="69632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22438" r="22438"/>
          <a:stretch>
            <a:fillRect/>
          </a:stretch>
        </p:blipFill>
        <p:spPr>
          <a:xfrm>
            <a:off x="1066800" y="4197350"/>
            <a:ext cx="2590800" cy="262731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211638" y="3429000"/>
            <a:ext cx="24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zh-CN" sz="1400" baseline="30000">
                <a:latin typeface="Arial" pitchFamily="34" charset="0"/>
                <a:ea typeface="SimSun" pitchFamily="2" charset="-122"/>
                <a:cs typeface="Arial" pitchFamily="34" charset="0"/>
              </a:rPr>
              <a:t>. </a:t>
            </a:r>
            <a:endParaRPr lang="en-US" altLang="zh-CN" sz="1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Hydraulic efficiency of Francis Hydraulic System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509963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643313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45125" name="Object 2"/>
          <p:cNvGraphicFramePr>
            <a:graphicFrameLocks noChangeAspect="1"/>
          </p:cNvGraphicFramePr>
          <p:nvPr/>
        </p:nvGraphicFramePr>
        <p:xfrm>
          <a:off x="990600" y="2286000"/>
          <a:ext cx="6316663" cy="1909763"/>
        </p:xfrm>
        <a:graphic>
          <a:graphicData uri="http://schemas.openxmlformats.org/presentationml/2006/ole">
            <p:oleObj spid="_x0000_s8194" name="Equation" r:id="rId3" imgW="30225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most widely used turbine in world (about 70-80%).</a:t>
            </a:r>
          </a:p>
          <a:p>
            <a:r>
              <a:rPr lang="en-US" dirty="0" smtClean="0"/>
              <a:t>Effective use of water pressure as well as velocity.</a:t>
            </a:r>
          </a:p>
          <a:p>
            <a:r>
              <a:rPr lang="en-US" dirty="0" smtClean="0"/>
              <a:t>It is American standard turbine.</a:t>
            </a:r>
          </a:p>
          <a:p>
            <a:r>
              <a:rPr lang="en-US" dirty="0" smtClean="0"/>
              <a:t>Very good efficiency(80-94%).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Program :</a:t>
            </a:r>
            <a:br>
              <a:rPr lang="en-US" altLang="en-US" sz="2800" b="1" dirty="0" smtClean="0">
                <a:solidFill>
                  <a:srgbClr val="FF0000"/>
                </a:solidFill>
              </a:rPr>
            </a:br>
            <a:r>
              <a:rPr lang="en-US" altLang="en-US" sz="2800" b="1" dirty="0" smtClean="0">
                <a:solidFill>
                  <a:srgbClr val="FF0000"/>
                </a:solidFill>
              </a:rPr>
              <a:t> Mechanical Engineering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/>
            </a:r>
            <a:br>
              <a:rPr lang="en-US" altLang="en-US" sz="2800" b="1" dirty="0" smtClean="0">
                <a:solidFill>
                  <a:srgbClr val="CC0000"/>
                </a:solidFill>
              </a:rPr>
            </a:br>
            <a:r>
              <a:rPr lang="en-US" altLang="en-US" sz="2800" b="1" dirty="0" smtClean="0">
                <a:solidFill>
                  <a:srgbClr val="CC00FF"/>
                </a:solidFill>
              </a:rPr>
              <a:t>Course:</a:t>
            </a:r>
            <a:br>
              <a:rPr lang="en-US" altLang="en-US" sz="2800" b="1" dirty="0" smtClean="0">
                <a:solidFill>
                  <a:srgbClr val="CC00FF"/>
                </a:solidFill>
              </a:rPr>
            </a:br>
            <a:r>
              <a:rPr lang="en-US" altLang="en-US" sz="2800" b="1" dirty="0" smtClean="0">
                <a:solidFill>
                  <a:srgbClr val="CC00FF"/>
                </a:solidFill>
              </a:rPr>
              <a:t>Fluid Mechanics &amp; Machinery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/>
            </a:r>
            <a:br>
              <a:rPr lang="en-US" altLang="en-US" sz="2800" b="1" dirty="0" smtClean="0">
                <a:solidFill>
                  <a:srgbClr val="CC0000"/>
                </a:solidFill>
              </a:rPr>
            </a:br>
            <a:r>
              <a:rPr lang="en-US" altLang="en-US" sz="2800" b="1" dirty="0" smtClean="0">
                <a:solidFill>
                  <a:srgbClr val="CC0000"/>
                </a:solidFill>
              </a:rPr>
              <a:t>CO-</a:t>
            </a:r>
            <a:r>
              <a:rPr lang="en-US" dirty="0" smtClean="0"/>
              <a:t>Select various types of turbine under specified condition.</a:t>
            </a:r>
            <a:endParaRPr lang="en-US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is High.</a:t>
            </a:r>
          </a:p>
          <a:p>
            <a:r>
              <a:rPr lang="en-US" dirty="0" smtClean="0"/>
              <a:t>Due to its complex design and large number of moving parts, maintenance and repair is difficult and costly.</a:t>
            </a:r>
          </a:p>
          <a:p>
            <a:r>
              <a:rPr lang="en-US" dirty="0" smtClean="0"/>
              <a:t>It is applicable to flow of medium head only.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Advancements: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types of designs are developed to reduce cost and complexity of mechanism.</a:t>
            </a:r>
          </a:p>
          <a:p>
            <a:r>
              <a:rPr lang="en-US" dirty="0" smtClean="0"/>
              <a:t>Modified turbine include </a:t>
            </a:r>
            <a:r>
              <a:rPr lang="en-US" b="1" dirty="0" smtClean="0"/>
              <a:t>Inline </a:t>
            </a:r>
            <a:r>
              <a:rPr lang="en-US" b="1" dirty="0" err="1" smtClean="0"/>
              <a:t>Linkless</a:t>
            </a:r>
            <a:r>
              <a:rPr lang="en-US" b="1" dirty="0" smtClean="0"/>
              <a:t> Francis Turbine, Cross-flow </a:t>
            </a:r>
            <a:r>
              <a:rPr lang="en-US" b="1" dirty="0" err="1" smtClean="0"/>
              <a:t>Turbine,etc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These new turbine require less space, simplified designs, less moving parts, etc.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 turbine is a rotary mechanical device that extracts energy from a fluid flow and converts it into useful work.</a:t>
            </a:r>
          </a:p>
          <a:p>
            <a:r>
              <a:rPr lang="en-US" dirty="0" smtClean="0"/>
              <a:t>Turbines are used in boat propulsion systems, hydroelectric power generators, and jet aircraft engines.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Types of Turbine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Steam Turbine</a:t>
            </a:r>
          </a:p>
          <a:p>
            <a:endParaRPr lang="en-US" smtClean="0"/>
          </a:p>
          <a:p>
            <a:r>
              <a:rPr lang="en-US" smtClean="0"/>
              <a:t>Water Turbine</a:t>
            </a:r>
          </a:p>
          <a:p>
            <a:endParaRPr lang="en-US" smtClean="0"/>
          </a:p>
          <a:p>
            <a:r>
              <a:rPr lang="en-US" smtClean="0"/>
              <a:t>Wind Turbine</a:t>
            </a:r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Based Energy Used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Impulse turbine : Only kinetic energy of water is used to drive turbine.</a:t>
            </a:r>
          </a:p>
          <a:p>
            <a:pPr>
              <a:buFontTx/>
              <a:buNone/>
            </a:pPr>
            <a:r>
              <a:rPr lang="en-US" sz="2800" dirty="0" smtClean="0"/>
              <a:t>    Eg.Pelton Turbine</a:t>
            </a:r>
          </a:p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Reaction turbine : Kinetic energy as well as Pressure energy of water is used to drive turbine.</a:t>
            </a:r>
          </a:p>
          <a:p>
            <a:pPr>
              <a:buFontTx/>
              <a:buNone/>
            </a:pPr>
            <a:r>
              <a:rPr lang="en-US" sz="2800" dirty="0" smtClean="0"/>
              <a:t>    Eg.Francis Turbine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Francis turbines are the most common water turbine in use today. </a:t>
            </a:r>
          </a:p>
          <a:p>
            <a:r>
              <a:rPr lang="en-US" sz="2800" smtClean="0"/>
              <a:t>They operate in a water head from 10 to 650 meters (33 to 2,133 feet).</a:t>
            </a:r>
          </a:p>
          <a:p>
            <a:r>
              <a:rPr lang="en-US" sz="2800" smtClean="0"/>
              <a:t>They are primarily used for electrical power production. </a:t>
            </a:r>
          </a:p>
          <a:p>
            <a:r>
              <a:rPr lang="en-US" sz="2800" smtClean="0"/>
              <a:t>The turbine powered generator power output generally ranges from 10 to 750 megawatts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2800" smtClean="0"/>
              <a:t>Sir James B. France</a:t>
            </a:r>
          </a:p>
        </p:txBody>
      </p:sp>
      <p:sp>
        <p:nvSpPr>
          <p:cNvPr id="6195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6172200" cy="5715000"/>
          </a:xfrm>
        </p:spPr>
        <p:txBody>
          <a:bodyPr/>
          <a:lstStyle/>
          <a:p>
            <a:r>
              <a:rPr lang="en-US" sz="2400" dirty="0" smtClean="0"/>
              <a:t>This turbine was invented by Sir James B. France in Lowell, Massachusetts, U.S.A.</a:t>
            </a:r>
          </a:p>
          <a:p>
            <a:r>
              <a:rPr lang="en-US" sz="2400" dirty="0" smtClean="0"/>
              <a:t>Studying the Boyden turbine ,Francis was able to redesign it to increase efficiency.</a:t>
            </a:r>
          </a:p>
          <a:p>
            <a:r>
              <a:rPr lang="en-US" sz="2400" dirty="0" smtClean="0"/>
              <a:t>Boyden Turbine could achieve a 65 percent efficiency. </a:t>
            </a:r>
          </a:p>
          <a:p>
            <a:r>
              <a:rPr lang="en-US" sz="2400" dirty="0" smtClean="0"/>
              <a:t>So, James France redesigned this turbine and new turbine with 88% efficiency was invented.</a:t>
            </a:r>
          </a:p>
          <a:p>
            <a:r>
              <a:rPr lang="en-US" sz="2400" dirty="0" smtClean="0"/>
              <a:t>This was known as ‘Francis turbine’.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1066800"/>
            <a:ext cx="2819400" cy="362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sz="2800" smtClean="0"/>
              <a:t>The Boyden Turbine</a:t>
            </a:r>
          </a:p>
        </p:txBody>
      </p:sp>
      <p:pic>
        <p:nvPicPr>
          <p:cNvPr id="1030" name="Picture 4" descr="BodineTurbine Micro-Hydroelectric 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7388"/>
            <a:ext cx="510540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Francis Turbine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It is an inward flow reaction turbine of mixed flow type , in which ,water enters the runner radially at its outer peripheri and leaves axially at its centre.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10405</TotalTime>
  <Words>366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Flow</vt:lpstr>
      <vt:lpstr>Bitmap Image</vt:lpstr>
      <vt:lpstr>Equation</vt:lpstr>
      <vt:lpstr>               CHAPTER-05                  FRANCIS TURBINE        SUB: FLUIDS MECHANICS &amp;                   MACHINERY                                  Prepared By:                                          Ms.Nilesha U.Patil</vt:lpstr>
      <vt:lpstr>Slide 2</vt:lpstr>
      <vt:lpstr>Introduction</vt:lpstr>
      <vt:lpstr>Basic Types of Turbine</vt:lpstr>
      <vt:lpstr>Types Based Energy Used</vt:lpstr>
      <vt:lpstr>Introduction</vt:lpstr>
      <vt:lpstr>Sir James B. France</vt:lpstr>
      <vt:lpstr>The Boyden Turbine</vt:lpstr>
      <vt:lpstr>Francis Turbine</vt:lpstr>
      <vt:lpstr>The Francis Runner</vt:lpstr>
      <vt:lpstr>The Francis Turbine</vt:lpstr>
      <vt:lpstr>Working</vt:lpstr>
      <vt:lpstr>Francis Turbine Power Plant : A Continuous Hydraulic System</vt:lpstr>
      <vt:lpstr>Parts of A Francis Turbine</vt:lpstr>
      <vt:lpstr>Slide 15</vt:lpstr>
      <vt:lpstr>Slide 16</vt:lpstr>
      <vt:lpstr>Operation of Guide Vanes</vt:lpstr>
      <vt:lpstr>Slide 18</vt:lpstr>
      <vt:lpstr>Advantages</vt:lpstr>
      <vt:lpstr>Disadvantages</vt:lpstr>
      <vt:lpstr>Recent Advancements: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MECAD</cp:lastModifiedBy>
  <cp:revision>980</cp:revision>
  <dcterms:created xsi:type="dcterms:W3CDTF">2003-07-30T05:45:36Z</dcterms:created>
  <dcterms:modified xsi:type="dcterms:W3CDTF">2017-03-03T07:55:48Z</dcterms:modified>
</cp:coreProperties>
</file>